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slides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Default Extension="xlsx" ContentType="application/vnd.openxmlformats-officedocument.spreadsheetml.sheet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d603847bfe1406b" /><Relationship Type="http://schemas.openxmlformats.org/officeDocument/2006/relationships/extended-properties" Target="/docProps/app.xml" Id="R2ffda62b708e417f" /><Relationship Type="http://schemas.openxmlformats.org/officeDocument/2006/relationships/officeDocument" Target="/ppt/presentation.xml" Id="R91a42052888b4d4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006be93085c4da5"/>
  </p:sldMasterIdLst>
  <p:notesMasterIdLst>
    <p:notesMasterId xmlns:r="http://schemas.openxmlformats.org/officeDocument/2006/relationships" r:id="R68936e20ba124216"/>
  </p:notesMasterIdLst>
  <p:sldIdLst>
    <p:sldId xmlns:r="http://schemas.openxmlformats.org/officeDocument/2006/relationships" id="256" r:id="Rcd849da136e344b6"/>
    <p:sldId xmlns:r="http://schemas.openxmlformats.org/officeDocument/2006/relationships" id="257" r:id="R57bc92aa1a6747a7"/>
    <p:sldId xmlns:r="http://schemas.openxmlformats.org/officeDocument/2006/relationships" id="258" r:id="Rf61bd31538cc48c8"/>
    <p:sldId xmlns:r="http://schemas.openxmlformats.org/officeDocument/2006/relationships" id="259" r:id="Ra4adc474e44c4ad3"/>
    <p:sldId xmlns:r="http://schemas.openxmlformats.org/officeDocument/2006/relationships" id="260" r:id="R38805dca990d46fd"/>
    <p:sldId xmlns:r="http://schemas.openxmlformats.org/officeDocument/2006/relationships" id="261" r:id="R5af3783359764905"/>
    <p:sldId xmlns:r="http://schemas.openxmlformats.org/officeDocument/2006/relationships" id="262" r:id="R93da57ff0b6c44f0"/>
    <p:sldId xmlns:r="http://schemas.openxmlformats.org/officeDocument/2006/relationships" id="263" r:id="R76631a0f5f17496e"/>
    <p:sldId xmlns:r="http://schemas.openxmlformats.org/officeDocument/2006/relationships" id="264" r:id="Rcdcd1727d2634652"/>
    <p:sldId xmlns:r="http://schemas.openxmlformats.org/officeDocument/2006/relationships" id="265" r:id="Rd15cc90969c244ac"/>
    <p:sldId xmlns:r="http://schemas.openxmlformats.org/officeDocument/2006/relationships" id="266" r:id="R64f15871be2340fe"/>
    <p:sldId xmlns:r="http://schemas.openxmlformats.org/officeDocument/2006/relationships" id="267" r:id="Rbce8470873c1423e"/>
    <p:sldId xmlns:r="http://schemas.openxmlformats.org/officeDocument/2006/relationships" id="268" r:id="Re24fc4149cd84bf6"/>
    <p:sldId xmlns:r="http://schemas.openxmlformats.org/officeDocument/2006/relationships" id="269" r:id="Rd5aac4de31c44958"/>
    <p:sldId xmlns:r="http://schemas.openxmlformats.org/officeDocument/2006/relationships" id="270" r:id="R868254b9f5014d26"/>
    <p:sldId xmlns:r="http://schemas.openxmlformats.org/officeDocument/2006/relationships" id="271" r:id="R795481af06fc4bc1"/>
    <p:sldId xmlns:r="http://schemas.openxmlformats.org/officeDocument/2006/relationships" id="272" r:id="Rdffee3d984884875"/>
    <p:sldId xmlns:r="http://schemas.openxmlformats.org/officeDocument/2006/relationships" id="273" r:id="Racb6137754da4942"/>
    <p:sldId xmlns:r="http://schemas.openxmlformats.org/officeDocument/2006/relationships" id="274" r:id="R228c421e7b0b4229"/>
    <p:sldId xmlns:r="http://schemas.openxmlformats.org/officeDocument/2006/relationships" id="275" r:id="Rfe8ae172b6e44ac1"/>
    <p:sldId xmlns:r="http://schemas.openxmlformats.org/officeDocument/2006/relationships" id="276" r:id="Rea08317b249b4a13"/>
    <p:sldId xmlns:r="http://schemas.openxmlformats.org/officeDocument/2006/relationships" id="277" r:id="R3b9aee272e2a40f3"/>
    <p:sldId xmlns:r="http://schemas.openxmlformats.org/officeDocument/2006/relationships" id="278" r:id="R5578368b7ea24cdf"/>
    <p:sldId xmlns:r="http://schemas.openxmlformats.org/officeDocument/2006/relationships" id="279" r:id="R38e99ceae55f423c"/>
    <p:sldId xmlns:r="http://schemas.openxmlformats.org/officeDocument/2006/relationships" id="280" r:id="Re4d1342a767c4d82"/>
    <p:sldId xmlns:r="http://schemas.openxmlformats.org/officeDocument/2006/relationships" id="281" r:id="R2a921bdad2224aa6"/>
    <p:sldId xmlns:r="http://schemas.openxmlformats.org/officeDocument/2006/relationships" id="282" r:id="Rc3ce730e37e9437f"/>
    <p:sldId xmlns:r="http://schemas.openxmlformats.org/officeDocument/2006/relationships" id="283" r:id="R6f6081fb6cf649bd"/>
    <p:sldId xmlns:r="http://schemas.openxmlformats.org/officeDocument/2006/relationships" id="284" r:id="R8e336cb715554ea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8d4ba8475cd4448" /><Relationship Type="http://schemas.openxmlformats.org/officeDocument/2006/relationships/slideMaster" Target="/ppt/slideMasters/slideMaster1.xml" Id="R0006be93085c4da5" /><Relationship Type="http://schemas.openxmlformats.org/officeDocument/2006/relationships/notesMaster" Target="/ppt/notesMasters/notesMaster1.xml" Id="R68936e20ba124216" /><Relationship Type="http://schemas.openxmlformats.org/officeDocument/2006/relationships/presProps" Target="/ppt/presProps.xml" Id="Re2986c682b0c41e7" /><Relationship Type="http://schemas.openxmlformats.org/officeDocument/2006/relationships/tableStyles" Target="/ppt/tableStyles.xml" Id="R7221916f6b4f463b" /><Relationship Type="http://schemas.openxmlformats.org/officeDocument/2006/relationships/slide" Target="/ppt/slides/slide1.xml" Id="Rcd849da136e344b6" /><Relationship Type="http://schemas.openxmlformats.org/officeDocument/2006/relationships/slide" Target="/ppt/slides/slide2.xml" Id="R57bc92aa1a6747a7" /><Relationship Type="http://schemas.openxmlformats.org/officeDocument/2006/relationships/slide" Target="/ppt/slides/slide3.xml" Id="Rf61bd31538cc48c8" /><Relationship Type="http://schemas.openxmlformats.org/officeDocument/2006/relationships/slide" Target="/ppt/slides/slide4.xml" Id="Ra4adc474e44c4ad3" /><Relationship Type="http://schemas.openxmlformats.org/officeDocument/2006/relationships/slide" Target="/ppt/slides/slide5.xml" Id="R38805dca990d46fd" /><Relationship Type="http://schemas.openxmlformats.org/officeDocument/2006/relationships/slide" Target="/ppt/slides/slide6.xml" Id="R5af3783359764905" /><Relationship Type="http://schemas.openxmlformats.org/officeDocument/2006/relationships/slide" Target="/ppt/slides/slide7.xml" Id="R93da57ff0b6c44f0" /><Relationship Type="http://schemas.openxmlformats.org/officeDocument/2006/relationships/slide" Target="/ppt/slides/slide8.xml" Id="R76631a0f5f17496e" /><Relationship Type="http://schemas.openxmlformats.org/officeDocument/2006/relationships/slide" Target="/ppt/slides/slide9.xml" Id="Rcdcd1727d2634652" /><Relationship Type="http://schemas.openxmlformats.org/officeDocument/2006/relationships/slide" Target="/ppt/slides/slide10.xml" Id="Rd15cc90969c244ac" /><Relationship Type="http://schemas.openxmlformats.org/officeDocument/2006/relationships/slide" Target="/ppt/slides/slide11.xml" Id="R64f15871be2340fe" /><Relationship Type="http://schemas.openxmlformats.org/officeDocument/2006/relationships/slide" Target="/ppt/slides/slide12.xml" Id="Rbce8470873c1423e" /><Relationship Type="http://schemas.openxmlformats.org/officeDocument/2006/relationships/slide" Target="/ppt/slides/slide13.xml" Id="Re24fc4149cd84bf6" /><Relationship Type="http://schemas.openxmlformats.org/officeDocument/2006/relationships/slide" Target="/ppt/slides/slide14.xml" Id="Rd5aac4de31c44958" /><Relationship Type="http://schemas.openxmlformats.org/officeDocument/2006/relationships/slide" Target="/ppt/slides/slide15.xml" Id="R868254b9f5014d26" /><Relationship Type="http://schemas.openxmlformats.org/officeDocument/2006/relationships/slide" Target="/ppt/slides/slide16.xml" Id="R795481af06fc4bc1" /><Relationship Type="http://schemas.openxmlformats.org/officeDocument/2006/relationships/slide" Target="/ppt/slides/slide17.xml" Id="Rdffee3d984884875" /><Relationship Type="http://schemas.openxmlformats.org/officeDocument/2006/relationships/slide" Target="/ppt/slides/slide18.xml" Id="Racb6137754da4942" /><Relationship Type="http://schemas.openxmlformats.org/officeDocument/2006/relationships/slide" Target="/ppt/slides/slide19.xml" Id="R228c421e7b0b4229" /><Relationship Type="http://schemas.openxmlformats.org/officeDocument/2006/relationships/slide" Target="/ppt/slides/slide20.xml" Id="Rfe8ae172b6e44ac1" /><Relationship Type="http://schemas.openxmlformats.org/officeDocument/2006/relationships/slide" Target="/ppt/slides/slide21.xml" Id="Rea08317b249b4a13" /><Relationship Type="http://schemas.openxmlformats.org/officeDocument/2006/relationships/slide" Target="/ppt/slides/slide22.xml" Id="R3b9aee272e2a40f3" /><Relationship Type="http://schemas.openxmlformats.org/officeDocument/2006/relationships/slide" Target="/ppt/slides/slide23.xml" Id="R5578368b7ea24cdf" /><Relationship Type="http://schemas.openxmlformats.org/officeDocument/2006/relationships/slide" Target="/ppt/slides/slide24.xml" Id="R38e99ceae55f423c" /><Relationship Type="http://schemas.openxmlformats.org/officeDocument/2006/relationships/slide" Target="/ppt/slides/slide25.xml" Id="Re4d1342a767c4d82" /><Relationship Type="http://schemas.openxmlformats.org/officeDocument/2006/relationships/slide" Target="/ppt/slides/slide26.xml" Id="R2a921bdad2224aa6" /><Relationship Type="http://schemas.openxmlformats.org/officeDocument/2006/relationships/slide" Target="/ppt/slides/slide27.xml" Id="Rc3ce730e37e9437f" /><Relationship Type="http://schemas.openxmlformats.org/officeDocument/2006/relationships/slide" Target="/ppt/slides/slide28.xml" Id="R6f6081fb6cf649bd" /><Relationship Type="http://schemas.openxmlformats.org/officeDocument/2006/relationships/slide" Target="/ppt/slides/slide29.xml" Id="R8e336cb715554ea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9e6ae84789b45a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454704bc4614b44" /><Relationship Type="http://schemas.openxmlformats.org/officeDocument/2006/relationships/notesMaster" Target="/ppt/notesMasters/notesMaster1.xml" Id="Racfae964fbd1442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ac6da0008944e4e" /><Relationship Type="http://schemas.openxmlformats.org/officeDocument/2006/relationships/notesMaster" Target="/ppt/notesMasters/notesMaster1.xml" Id="Rd27b633ad39b499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49e44d94b70490c" /><Relationship Type="http://schemas.openxmlformats.org/officeDocument/2006/relationships/notesMaster" Target="/ppt/notesMasters/notesMaster1.xml" Id="R96abdf750103453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e5c16e14fd44692" /><Relationship Type="http://schemas.openxmlformats.org/officeDocument/2006/relationships/notesMaster" Target="/ppt/notesMasters/notesMaster1.xml" Id="R6a0a98427637468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86f28f1aec443e4" /><Relationship Type="http://schemas.openxmlformats.org/officeDocument/2006/relationships/notesMaster" Target="/ppt/notesMasters/notesMaster1.xml" Id="Rdecee3908c8742d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44af05f82e94962" /><Relationship Type="http://schemas.openxmlformats.org/officeDocument/2006/relationships/notesMaster" Target="/ppt/notesMasters/notesMaster1.xml" Id="Re03d05ba2061482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08f568c96a4403d" /><Relationship Type="http://schemas.openxmlformats.org/officeDocument/2006/relationships/notesMaster" Target="/ppt/notesMasters/notesMaster1.xml" Id="R4c1dc8528cf2453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3db9712f4504ac2" /><Relationship Type="http://schemas.openxmlformats.org/officeDocument/2006/relationships/notesMaster" Target="/ppt/notesMasters/notesMaster1.xml" Id="R098711e85d124ed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92bcb7c3bbb4f42" /><Relationship Type="http://schemas.openxmlformats.org/officeDocument/2006/relationships/notesMaster" Target="/ppt/notesMasters/notesMaster1.xml" Id="Rc78fc78f781b4e4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f6e792387c9412b" /><Relationship Type="http://schemas.openxmlformats.org/officeDocument/2006/relationships/notesMaster" Target="/ppt/notesMasters/notesMaster1.xml" Id="R5d7afe73c50946c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f9c1b8c835640d2" /><Relationship Type="http://schemas.openxmlformats.org/officeDocument/2006/relationships/notesMaster" Target="/ppt/notesMasters/notesMaster1.xml" Id="Ra8864a29e9644c4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619fd06c23a4685" /><Relationship Type="http://schemas.openxmlformats.org/officeDocument/2006/relationships/notesMaster" Target="/ppt/notesMasters/notesMaster1.xml" Id="Rbb7ed46f6fb248d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5332b0036e94d4f" /><Relationship Type="http://schemas.openxmlformats.org/officeDocument/2006/relationships/notesMaster" Target="/ppt/notesMasters/notesMaster1.xml" Id="R069f3ef0ffc940c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0d982056e8642bd" /><Relationship Type="http://schemas.openxmlformats.org/officeDocument/2006/relationships/notesMaster" Target="/ppt/notesMasters/notesMaster1.xml" Id="R31cf05aabfd8420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73f0fef227c49f3" /><Relationship Type="http://schemas.openxmlformats.org/officeDocument/2006/relationships/notesMaster" Target="/ppt/notesMasters/notesMaster1.xml" Id="Rc7f83006216444b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31fac87c3684b9c" /><Relationship Type="http://schemas.openxmlformats.org/officeDocument/2006/relationships/notesMaster" Target="/ppt/notesMasters/notesMaster1.xml" Id="R04162e505adf40b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af3a85d7d1e457c" /><Relationship Type="http://schemas.openxmlformats.org/officeDocument/2006/relationships/notesMaster" Target="/ppt/notesMasters/notesMaster1.xml" Id="R62a5c5180f764d7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5dda5faabfa447d" /><Relationship Type="http://schemas.openxmlformats.org/officeDocument/2006/relationships/notesMaster" Target="/ppt/notesMasters/notesMaster1.xml" Id="R73050d4ecce54bd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86f78fdf86e4a2b" /><Relationship Type="http://schemas.openxmlformats.org/officeDocument/2006/relationships/notesMaster" Target="/ppt/notesMasters/notesMaster1.xml" Id="Raabe796983d344e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75d12c6339042b9" /><Relationship Type="http://schemas.openxmlformats.org/officeDocument/2006/relationships/notesMaster" Target="/ppt/notesMasters/notesMaster1.xml" Id="R651197c5c12245c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9938b67595c4f26" /><Relationship Type="http://schemas.openxmlformats.org/officeDocument/2006/relationships/notesMaster" Target="/ppt/notesMasters/notesMaster1.xml" Id="R3009396a4e02480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f7c7c794c0e474a" /><Relationship Type="http://schemas.openxmlformats.org/officeDocument/2006/relationships/notesMaster" Target="/ppt/notesMasters/notesMaster1.xml" Id="Rdcd22ed4ab4c456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6e7afb1ccce456a" /><Relationship Type="http://schemas.openxmlformats.org/officeDocument/2006/relationships/notesMaster" Target="/ppt/notesMasters/notesMaster1.xml" Id="Rcbdabd9338f9473e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21ea306c95c4e91" /><Relationship Type="http://schemas.openxmlformats.org/officeDocument/2006/relationships/notesMaster" Target="/ppt/notesMasters/notesMaster1.xml" Id="R634a8385159e4ac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6b85ac7dd4d4c65" /><Relationship Type="http://schemas.openxmlformats.org/officeDocument/2006/relationships/notesMaster" Target="/ppt/notesMasters/notesMaster1.xml" Id="R8e08283d12df457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d609f5bc20644e6" /><Relationship Type="http://schemas.openxmlformats.org/officeDocument/2006/relationships/notesMaster" Target="/ppt/notesMasters/notesMaster1.xml" Id="R22957a93324f4475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316e1a2ca6b4b2c" /><Relationship Type="http://schemas.openxmlformats.org/officeDocument/2006/relationships/notesMaster" Target="/ppt/notesMasters/notesMaster1.xml" Id="R28de377b9d52401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dd7e191487e4833" /><Relationship Type="http://schemas.openxmlformats.org/officeDocument/2006/relationships/notesMaster" Target="/ppt/notesMasters/notesMaster1.xml" Id="Ra35f4f1635a5452c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6eb91e047a74c1c" /><Relationship Type="http://schemas.openxmlformats.org/officeDocument/2006/relationships/notesMaster" Target="/ppt/notesMasters/notesMaster1.xml" Id="R4767ab25e783481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Цитата по официальному русскоязычному тексту, 10 июня 2025 г.: https://president.uz/ru/lists/view/8202 (англ. версия: https://president.uz/en/lists/view/8203)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Должность хокима: https://gov.uz/uz/navoi/guides . Приоритеты промышленного развития региона: https://president.uz/en/lists/view/8930 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ВРП за 2025 год и реальный рост: https://president.uz/en/lists/view/8930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Ведущие предприятия: https://president.uz/en/lists/view/8930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Расстояния и транспортные связи СЭЗ: https://feznavoi.uz/en/about/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Статус первой зоны, дата создания и 564 га: https://feznavoi.uz/en/about/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Сроки налоговых льгот и таможенные условия: https://feznavoi.uz/ru/investors/ . Право на льготы зависит от действующего законодательства и утверждённого проекта.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Контакты СЭЗ: https://feznavoi.uz/en/about/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ВРП и рост: https://president.uz/en/lists/view/8930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Приоритеты районов: https://president.uz/en/lists/view/8930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Приоритеты районов: https://president.uz/en/lists/view/8930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Данные по инженерным сетям СЭЗ: https://feznavoi.uz/ru/investors/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Официальная информация СЭЗ для инвесторов: https://feznavoi.uz/ru/investors/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Контакты СЭЗ: https://feznavoi.uz/en/about/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4821bb42a42471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f58611c74d7424a" /><Relationship Type="http://schemas.openxmlformats.org/officeDocument/2006/relationships/slideLayout" Target="/ppt/slideLayouts/slideLayout1.xml" Id="R56caba9a47074ff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6caba9a47074ff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2e4d753f6e45c8" /><Relationship Type="http://schemas.openxmlformats.org/officeDocument/2006/relationships/image" Target="/ppt/media/image.jpeg" Id="R215a034ff2864683" /><Relationship Type="http://schemas.openxmlformats.org/officeDocument/2006/relationships/image" Target="/ppt/media/image.png" Id="R29767233b02048e4" /><Relationship Type="http://schemas.openxmlformats.org/officeDocument/2006/relationships/notesSlide" Target="/ppt/notesSlides/notesSlide1.xml" Id="Rca7c057657eb4cf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7592d8d9cc4f5c" /><Relationship Type="http://schemas.openxmlformats.org/officeDocument/2006/relationships/image" Target="/ppt/media/image2.jpeg" Id="Re6277370516c4d84" /><Relationship Type="http://schemas.openxmlformats.org/officeDocument/2006/relationships/notesSlide" Target="/ppt/notesSlides/notesSlide2.xml" Id="R89ca4604a09b449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8b959f764a4999" /><Relationship Type="http://schemas.openxmlformats.org/officeDocument/2006/relationships/image" Target="/ppt/media/image3.jpeg" Id="R79fa4b73a8114513" /><Relationship Type="http://schemas.openxmlformats.org/officeDocument/2006/relationships/notesSlide" Target="/ppt/notesSlides/notesSlide3.xml" Id="R10c0c67fc157419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0b7d2798ba40a0" /><Relationship Type="http://schemas.openxmlformats.org/officeDocument/2006/relationships/notesSlide" Target="/ppt/notesSlides/notesSlide4.xml" Id="R5c801b20a90e4d3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e31b213bf64a29" /><Relationship Type="http://schemas.openxmlformats.org/officeDocument/2006/relationships/chart" Target="/ppt/slides/charts/chart1.xml" Id="R061d9c90e8294b60" /><Relationship Type="http://schemas.openxmlformats.org/officeDocument/2006/relationships/notesSlide" Target="/ppt/notesSlides/notesSlide5.xml" Id="R6c3b1a5efde14cd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da266de7ac41f0" /><Relationship Type="http://schemas.openxmlformats.org/officeDocument/2006/relationships/image" Target="/ppt/media/image4.jpeg" Id="Rd7084ac2676e4db6" /><Relationship Type="http://schemas.openxmlformats.org/officeDocument/2006/relationships/image" Target="/ppt/media/image5.jpeg" Id="Rf480110e3bde4ec7" /><Relationship Type="http://schemas.openxmlformats.org/officeDocument/2006/relationships/notesSlide" Target="/ppt/notesSlides/notesSlide6.xml" Id="R73c1ef710e8941c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d9ff169f3b4df0" /><Relationship Type="http://schemas.openxmlformats.org/officeDocument/2006/relationships/image" Target="/ppt/media/image6.jpeg" Id="R02458af175fd4157" /><Relationship Type="http://schemas.openxmlformats.org/officeDocument/2006/relationships/notesSlide" Target="/ppt/notesSlides/notesSlide7.xml" Id="Rba8c8a7b3a1f487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b55db9be374a28" /><Relationship Type="http://schemas.openxmlformats.org/officeDocument/2006/relationships/image" Target="/ppt/media/image7.jpeg" Id="R7af6eb903e7d437c" /><Relationship Type="http://schemas.openxmlformats.org/officeDocument/2006/relationships/notesSlide" Target="/ppt/notesSlides/notesSlide8.xml" Id="R13726707370b4a4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9a756742ab47fe" /><Relationship Type="http://schemas.openxmlformats.org/officeDocument/2006/relationships/image" Target="/ppt/media/image8.jpeg" Id="R9af83135604949f7" /><Relationship Type="http://schemas.openxmlformats.org/officeDocument/2006/relationships/notesSlide" Target="/ppt/notesSlides/notesSlide9.xml" Id="Rc914fdc61ab6427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c9ca16559e48c4" /><Relationship Type="http://schemas.openxmlformats.org/officeDocument/2006/relationships/notesSlide" Target="/ppt/notesSlides/notesSlide10.xml" Id="R83922a6758dc41d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1f9f61da214856" /><Relationship Type="http://schemas.openxmlformats.org/officeDocument/2006/relationships/notesSlide" Target="/ppt/notesSlides/notesSlide11.xml" Id="R50a9d986ad8b47f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f88398f98640bc" /><Relationship Type="http://schemas.openxmlformats.org/officeDocument/2006/relationships/notesSlide" Target="/ppt/notesSlides/notesSlide12.xml" Id="Rd1f5a1c29d05438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a918a57780944d6" /><Relationship Type="http://schemas.openxmlformats.org/officeDocument/2006/relationships/image" Target="/ppt/media/image9.jpeg" Id="R9db9906020ae4000" /><Relationship Type="http://schemas.openxmlformats.org/officeDocument/2006/relationships/notesSlide" Target="/ppt/notesSlides/notesSlide13.xml" Id="R3490eb396e40431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b7d7823515454c" /><Relationship Type="http://schemas.openxmlformats.org/officeDocument/2006/relationships/notesSlide" Target="/ppt/notesSlides/notesSlide14.xml" Id="R2bdc0e7837a64a9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aa5d481b5344c1" /><Relationship Type="http://schemas.openxmlformats.org/officeDocument/2006/relationships/notesSlide" Target="/ppt/notesSlides/notesSlide15.xml" Id="Rf0fb89b18dd143c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b6af32c5ed47db" /><Relationship Type="http://schemas.openxmlformats.org/officeDocument/2006/relationships/image" Target="/ppt/media/image2.png" Id="Rfff26bcabebe42b1" /><Relationship Type="http://schemas.openxmlformats.org/officeDocument/2006/relationships/notesSlide" Target="/ppt/notesSlides/notesSlide16.xml" Id="Redc8778101ec433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f038f5f5724f20" /><Relationship Type="http://schemas.openxmlformats.org/officeDocument/2006/relationships/notesSlide" Target="/ppt/notesSlides/notesSlide17.xml" Id="R2ae7529af7ff4e3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ef3b8834ef4507" /><Relationship Type="http://schemas.openxmlformats.org/officeDocument/2006/relationships/notesSlide" Target="/ppt/notesSlides/notesSlide18.xml" Id="R5e2bd89746d34bc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d7d411ed204f77" /><Relationship Type="http://schemas.openxmlformats.org/officeDocument/2006/relationships/notesSlide" Target="/ppt/notesSlides/notesSlide19.xml" Id="R719c800fd5a24b0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d6dc0c7289446c" /><Relationship Type="http://schemas.openxmlformats.org/officeDocument/2006/relationships/notesSlide" Target="/ppt/notesSlides/notesSlide20.xml" Id="R47a5419daf53460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96f3aa27f34388" /><Relationship Type="http://schemas.openxmlformats.org/officeDocument/2006/relationships/notesSlide" Target="/ppt/notesSlides/notesSlide21.xml" Id="R4539d51ce21c449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08448dd7324367" /><Relationship Type="http://schemas.openxmlformats.org/officeDocument/2006/relationships/notesSlide" Target="/ppt/notesSlides/notesSlide22.xml" Id="Rf755e875f04644b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94cda3bc5b451b" /><Relationship Type="http://schemas.openxmlformats.org/officeDocument/2006/relationships/notesSlide" Target="/ppt/notesSlides/notesSlide23.xml" Id="Re8d4672c1daf41c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00d11519c94f0b" /><Relationship Type="http://schemas.openxmlformats.org/officeDocument/2006/relationships/notesSlide" Target="/ppt/notesSlides/notesSlide24.xml" Id="R541cf3224bbe4d7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6219f6bea64e76" /><Relationship Type="http://schemas.openxmlformats.org/officeDocument/2006/relationships/notesSlide" Target="/ppt/notesSlides/notesSlide25.xml" Id="R2f6739389546468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0efd8e3c944179" /><Relationship Type="http://schemas.openxmlformats.org/officeDocument/2006/relationships/notesSlide" Target="/ppt/notesSlides/notesSlide26.xml" Id="R01f3fc035ca6458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c08750e4084fd1" /><Relationship Type="http://schemas.openxmlformats.org/officeDocument/2006/relationships/notesSlide" Target="/ppt/notesSlides/notesSlide27.xml" Id="R26244c27d9a04a9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41a9c983b14125" /><Relationship Type="http://schemas.openxmlformats.org/officeDocument/2006/relationships/image" Target="/ppt/media/image10.jpeg" Id="R07759017f48d47b8" /><Relationship Type="http://schemas.openxmlformats.org/officeDocument/2006/relationships/image" Target="/ppt/media/image11.jpeg" Id="R94d35a995e87402b" /><Relationship Type="http://schemas.openxmlformats.org/officeDocument/2006/relationships/notesSlide" Target="/ppt/notesSlides/notesSlide28.xml" Id="Rc0d8aefa26eb47e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aa28830c384620" /><Relationship Type="http://schemas.openxmlformats.org/officeDocument/2006/relationships/image" Target="/ppt/media/image12.jpeg" Id="R3cd63659badc4c53" /><Relationship Type="http://schemas.openxmlformats.org/officeDocument/2006/relationships/notesSlide" Target="/ppt/notesSlides/notesSlide29.xml" Id="R68f4406611a84078" /></Relationships>
</file>

<file path=ppt/slides/charts/_rels/chart1.xml.rels><Relationships xmlns="http://schemas.openxmlformats.org/package/2006/relationships"><Relationship Id="rIdChartSnapshot1" Type="http://schemas.openxmlformats.org/officeDocument/2006/relationships/package" Target="../../embeddings/chart-data-snapshot-001.xlsx"/></Relationships>
</file>

<file path=ppt/slides/charts/chart1.xml><?xml version="1.0" encoding="utf-8"?>
<c:chartSpace xmlns:c="http://schemas.openxmlformats.org/drawingml/2006/chart" xmlns:r="http://schemas.openxmlformats.org/officeDocument/2006/relationships">
  <c:lang val="en-US"/>
  <c:chart>
    <c:plotArea>
      <c:barChart>
        <c:barDir val="col"/>
        <c:grouping val="clustered"/>
        <c:varyColors val="0"/>
        <c:ser>
          <c:idx val="0"/>
          <c:order val="0"/>
          <c:tx>
            <c:v>млн долл. США</c:v>
          </c:tx>
          <c:spPr>
            <a:solidFill xmlns:a="http://schemas.openxmlformats.org/drawingml/2006/main">
              <a:srgbClr val="008F9A"/>
            </a:solidFill>
          </c:spPr>
          <c:cat>
            <c:numRef>
              <c:f>'Chart Data'!$A$2:$A$5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'Chart Data'!$B$2:$B$5</c:f>
              <c:numCache>
                <c:formatCode>0.0</c:formatCode>
                <c:ptCount val="4"/>
                <c:pt idx="0">
                  <c:v>246.2</c:v>
                </c:pt>
                <c:pt idx="1">
                  <c:v>477.6</c:v>
                </c:pt>
                <c:pt idx="2">
                  <c:v>621.9</c:v>
                </c:pt>
                <c:pt idx="3">
                  <c:v>1421.2</c:v>
                </c:pt>
              </c:numCache>
            </c:numRef>
          </c:val>
        </c:ser>
        <c:dLbls>
          <c:txPr>
            <a:bodyPr xmlns:a="http://schemas.openxmlformats.org/drawingml/2006/main" anchorCtr="1"/>
            <a:lstStyle xmlns:a="http://schemas.openxmlformats.org/drawingml/2006/main"/>
            <a:p xmlns:a="http://schemas.openxmlformats.org/drawingml/2006/main">
              <a:pPr>
                <a:defRPr sz="1650" b="1">
                  <a:solidFill>
                    <a:srgbClr val="102B46"/>
                  </a:solidFill>
                  <a:latin typeface="Arial"/>
                  <a:ea typeface="Arial"/>
                  <a:cs typeface="Arial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70"/>
        <c:axId val="48650112"/>
        <c:axId val="48672768"/>
      </c:bar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C6D2DB"/>
            </a:solidFill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50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</a:p>
        </c:txPr>
        <c:crossAx val="48672768"/>
      </c:catAx>
      <c:valAx>
        <c:axId val="48672768"/>
        <c:scaling>
          <c:orientation val="minMax"/>
          <c:max val="1600"/>
          <c:min val="0"/>
        </c:scaling>
        <c:delete val="0"/>
        <c:axPos val="l"/>
        <c:majorGridlines>
          <c:spPr>
            <a:ln xmlns:a="http://schemas.openxmlformats.org/drawingml/2006/main" w="5715">
              <a:solidFill>
                <a:srgbClr val="DCE3E8"/>
              </a:solidFill>
            </a:ln>
          </c:spPr>
        </c:majorGridlines>
        <c:numFmt formatCode="0.0"/>
        <c:majorTickMark val="none"/>
        <c:minorTickMark val="none"/>
        <c:spPr>
          <a:ln xmlns:a="http://schemas.openxmlformats.org/drawingml/2006/main" w="0">
            <a:noFill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275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</a:p>
        </c:txPr>
        <c:crossAx val="48650112"/>
        <c:crossBetween val="between"/>
      </c:valAx>
      <c:spPr>
        <a:solidFill xmlns:a="http://schemas.openxmlformats.org/drawingml/2006/main">
          <a:srgbClr val="F6F7F7"/>
        </a:solidFill>
      </c:spPr>
    </c:plotArea>
    <c:plotVisOnly val="1"/>
  </c:chart>
  <c:spPr>
    <a:solidFill xmlns:a="http://schemas.openxmlformats.org/drawingml/2006/main">
      <a:srgbClr val="F6F7F7"/>
    </a:solidFill>
  </c:spPr>
  <c:externalData r:id="rIdChartSnapshot1">
    <c:autoUpdate val="0"/>
  </c:externalData>
</c:chartSpace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B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15a034ff2864683"/>
          <a:srcRect xmlns:a="http://schemas.openxmlformats.org/drawingml/2006/main" l="0" t="8469" r="0" b="8469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343650" y="0"/>
            <a:ext cx="584835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E673BE-6A17-4400-9307-4B606DF0E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0"/>
            <a:ext cx="6572250" cy="6858000"/>
          </a:xfrm>
          <a:prstGeom xmlns:a="http://schemas.openxmlformats.org/drawingml/2006/main" prst="rect">
            <a:avLst/>
          </a:prstGeom>
          <a:gradFill xmlns:a="http://schemas.openxmlformats.org/drawingml/2006/main">
            <a:gsLst>
              <a:gs pos="0">
                <a:srgbClr val="0B213D"/>
              </a:gs>
              <a:gs pos="25000">
                <a:srgbClr val="0B213D">
                  <a:alpha val="70000"/>
                </a:srgbClr>
              </a:gs>
              <a:gs pos="100000">
                <a:srgbClr val="0B213D">
                  <a:alpha val="8000"/>
                </a:srgbClr>
              </a:gs>
            </a:gsLst>
            <a:lin ang="0"/>
          </a:gradFill>
          <a:ln xmlns:a="http://schemas.openxmlformats.org/drawingml/2006/main" w="0">
            <a:noFill/>
          </a:ln>
        </p:spPr>
      </p:sp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767233b02048e4"/>
          <a:stretch xmlns:a="http://schemas.openxmlformats.org/drawingml/2006/main"/>
        </p:blipFill>
        <p:spPr>
          <a:xfrm xmlns:a="http://schemas.openxmlformats.org/drawingml/2006/main">
            <a:off x="647700" y="504907"/>
            <a:ext cx="542925" cy="552286"/>
          </a:xfrm>
          <a:prstGeom xmlns:a="http://schemas.openxmlformats.org/drawingml/2006/main" prst="rect">
            <a:avLst/>
          </a:prstGeom>
        </p:spPr>
      </p:pic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7A327E-50C8-411C-97F2-CD08F2DCA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561975"/>
            <a:ext cx="474345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ХОКИМИЯТ</a:t>
            </a:r>
          </a:p>
          <a:p xmlns:a="http://schemas.openxmlformats.org/drawingml/2006/main">
            <a:pPr>
              <a:defRPr sz="1425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НАВОИЙСКОЙ ОБЛАСТИ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E1B6BA-5189-46C2-B9AB-88595FAD6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" y="2171700"/>
            <a:ext cx="7048500" cy="2105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58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58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НАВОИЙСКАЯ</a:t>
            </a:r>
          </a:p>
          <a:p xmlns:a="http://schemas.openxmlformats.org/drawingml/2006/main">
            <a:pPr>
              <a:defRPr sz="58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58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ОБЛАСТЬ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E8C707-1D1D-4C69-B375-4C22677DFA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33900"/>
            <a:ext cx="79057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62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Промышленность и инвестиции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BC41BAD-4249-4980-9753-2269D637C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676900"/>
            <a:ext cx="8001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1">
                <a:solidFill>
                  <a:srgbClr val="C8A964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C8A964"/>
                </a:solidFill>
                <a:latin typeface="Arial"/>
                <a:ea typeface="Arial"/>
                <a:cs typeface="Arial"/>
              </a:rPr>
              <a:t>УЗБЕКИСТАН   /   2026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E8A07E0-7AF4-40E7-9E8A-DE25EA109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ОБЗОР ДЛЯ ИНВЕСТОРОВ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177C63-D31D-4784-8602-BDED57B92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45554673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B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B8C352D-DAB8-4FFC-81CC-D456EC0B9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Инвестиции — общенациональный приоритет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7B6D57-4FA4-4CE3-845C-1AEEBB6CD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Шавкат Мирзиёев, Президент Республики Узбекистан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01A2AA-5697-4007-9AAB-4B59C9A88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D67647-8936-4C40-A637-035EFD130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277370516c4d84"/>
          <a:srcRect xmlns:a="http://schemas.openxmlformats.org/drawingml/2006/main" l="56" t="0" r="56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57225" y="2276475"/>
            <a:ext cx="3057525" cy="3800475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FB6324-1C90-4AE0-B1BE-30F2BFA22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38625" y="2352675"/>
            <a:ext cx="7267575" cy="2247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7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«…инвестиции означают не просто финансовый ресурс, а технологии, знания,</a:t>
            </a:r>
          </a:p>
          <a:p xmlns:a="http://schemas.openxmlformats.org/drawingml/2006/main">
            <a:pPr>
              <a:defRPr sz="27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7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квалифицированные кадры,</a:t>
            </a:r>
          </a:p>
          <a:p xmlns:a="http://schemas.openxmlformats.org/drawingml/2006/main">
            <a:pPr>
              <a:defRPr sz="27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7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а также интеграцию в международные</a:t>
            </a:r>
          </a:p>
          <a:p xmlns:a="http://schemas.openxmlformats.org/drawingml/2006/main">
            <a:pPr>
              <a:defRPr sz="27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7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производственные цепочки»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41FB10A-17D4-4F5E-87C2-8173F92D38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4876800"/>
            <a:ext cx="72390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C8A964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C8A964"/>
                </a:solidFill>
                <a:latin typeface="Arial"/>
                <a:ea typeface="Arial"/>
                <a:cs typeface="Arial"/>
              </a:rPr>
              <a:t>IV Ташкентский международный инвестиционный форум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49543C-0435-4831-8D80-F61D27376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67200" y="5353050"/>
            <a:ext cx="7143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75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10 июня 2025 года</a:t>
            </a:r>
          </a:p>
        </p:txBody>
      </p:sp>
    </p:spTree>
    <p:extLst>
      <p:ext uri="{BB962C8B-B14F-4D97-AF65-F5344CB8AC3E}">
        <p14:creationId xmlns:p14="http://schemas.microsoft.com/office/powerpoint/2010/main" val="130137856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EB6347E-8AA4-437A-AD2F-336928748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Руководство области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F4B29B-E729-45FF-97B2-CBD1E3040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Нормат Турсунов, хоким Навоийской области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C6CBEF-787E-482F-86CB-15C4EEA38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402A671-EF5B-4266-A037-90A1A88F5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9fa4b73a8114513"/>
          <a:srcRect xmlns:a="http://schemas.openxmlformats.org/drawingml/2006/main" l="125" t="0" r="125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66750" y="2124075"/>
            <a:ext cx="2647950" cy="3981450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F3444D-CE48-4CDF-BB70-D309FDA5F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76675" y="2286000"/>
            <a:ext cx="75914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3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Инвестиционные приоритеты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67152DE-118E-4D9B-849C-82C125B97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2924175"/>
            <a:ext cx="7534275" cy="2114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02B46"/>
                </a:solidFill>
                <a:latin typeface="Arial"/>
                <a:ea typeface="Arial"/>
                <a:cs typeface="Arial"/>
              </a:rPr>
              <a:t>Промышленные технологии и глубокая переработка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1950" b="0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02B46"/>
                </a:solidFill>
                <a:latin typeface="Arial"/>
                <a:ea typeface="Arial"/>
                <a:cs typeface="Arial"/>
              </a:rPr>
              <a:t>Экспортно ориентированное производство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1950" b="0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02B46"/>
                </a:solidFill>
                <a:latin typeface="Arial"/>
                <a:ea typeface="Arial"/>
                <a:cs typeface="Arial"/>
              </a:rPr>
              <a:t>Квалифицированные кадры и долгосрочное партнёрство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A02DBF7-1AC5-4A48-BB08-E261B6F5F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5257800"/>
            <a:ext cx="7524750" cy="352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1">
                <a:solidFill>
                  <a:srgbClr val="008F9A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008F9A"/>
                </a:solidFill>
                <a:latin typeface="Arial"/>
                <a:ea typeface="Arial"/>
                <a:cs typeface="Arial"/>
              </a:rPr>
              <a:t>Работа с инвесторами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C22449-7C9F-43C9-BD4F-BA8D24F4A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95725" y="5638800"/>
            <a:ext cx="754380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Хокимият области, управление инвестиций</a:t>
            </a:r>
          </a:p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и СЭЗ «Навои»</a:t>
            </a:r>
          </a:p>
        </p:txBody>
      </p:sp>
    </p:spTree>
    <p:extLst>
      <p:ext uri="{BB962C8B-B14F-4D97-AF65-F5344CB8AC3E}">
        <p14:creationId xmlns:p14="http://schemas.microsoft.com/office/powerpoint/2010/main" val="137418152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B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1196FF2-A588-4154-9E8F-2B498E699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Инвестиционная привлекательность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67439A-3297-4A81-A416-081B6A6CE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Промышленный масштаб, приток капитала и внешняя торговля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CBC362-488C-4C65-AEEF-48305712E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40F325-491A-4F09-904E-FAE3B3341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4A4FAD-CCC6-42C3-8450-F2987A0FE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286000"/>
            <a:ext cx="5381625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9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168 трлн сумов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510D10-1B8A-4275-AD15-7C48E7CDB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28975"/>
            <a:ext cx="5381625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ВРП за 2025 год</a:t>
            </a:r>
          </a:p>
          <a:p xmlns:a="http://schemas.openxmlformats.org/drawingml/2006/main">
            <a:pPr>
              <a:defRPr sz="16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реальный рост 7,7%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A9C97C-50F8-4011-93DA-C330B5260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81775" y="2286000"/>
            <a:ext cx="49339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9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1,421 млрд $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E285736-5503-4B3B-952D-8F292B8BD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81775" y="3228975"/>
            <a:ext cx="49339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Освоено иностранных инвестиций</a:t>
            </a:r>
          </a:p>
          <a:p xmlns:a="http://schemas.openxmlformats.org/drawingml/2006/main">
            <a:pPr>
              <a:defRPr sz="16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в 2025 году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7FE3ED4-F196-4A8F-9BC4-A393E3D41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95775"/>
            <a:ext cx="5381625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9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2,288 млрд $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043DBCE-F921-4083-9D19-CBDA53A2D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238750"/>
            <a:ext cx="5381625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Внешнеторговый оборот в 2025 году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98E6D6E-0EC2-43A8-A232-935BF6730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81775" y="4295775"/>
            <a:ext cx="49339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5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5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622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C3FEBFF-9115-4A79-9A0D-3CF191813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81775" y="5238750"/>
            <a:ext cx="49339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Предприятий с иностранным капиталом</a:t>
            </a:r>
          </a:p>
        </p:txBody>
      </p:sp>
    </p:spTree>
    <p:extLst>
      <p:ext uri="{BB962C8B-B14F-4D97-AF65-F5344CB8AC3E}">
        <p14:creationId xmlns:p14="http://schemas.microsoft.com/office/powerpoint/2010/main" val="213308691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1F320C2-30E5-4FA0-97D6-65837267A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Иностранные инвестиции и внешняя торговля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92FB62-0473-42C6-A9E6-DC4F376F6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Освоение иностранных инвестиций, млн долл. США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D6D056-D476-4650-9291-19AF8F481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3C3318-67C5-4828-B996-59D893C54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graphicFrame>
        <p:nvGraphicFramePr>
          <p:cNvPr id="16" name="Chart"/>
          <p:cNvGraphicFramePr/>
          <p:nvPr/>
        </p:nvGraphicFramePr>
        <p:xfrm>
          <a:off xmlns:a="http://schemas.openxmlformats.org/drawingml/2006/main" x="619125" y="2314575"/>
          <a:ext xmlns:a="http://schemas.openxmlformats.org/drawingml/2006/main" cx="6905625" cy="352425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061d9c90e8294b60"/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1E0ED0-CD1A-44E3-8DB9-49CBAD0A4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43875" y="2390775"/>
            <a:ext cx="3448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Внешняя торговля, 2025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BA4C5AC-7833-429F-A872-AFFA369DD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2924175"/>
            <a:ext cx="3438525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5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5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1 351,2 млн $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B018802-C6F0-4D07-91E5-CB67FA781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3867150"/>
            <a:ext cx="3438525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Экспорт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8150DCB-80E3-4053-BCEE-38736D253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4676775"/>
            <a:ext cx="3438525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5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5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936,4 млн $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CAD9891-7BC3-4914-8EAC-0041A8853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5619750"/>
            <a:ext cx="3438525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Импорт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CE3BEF4-1EDF-46BE-B5EB-32EEE351A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895975"/>
            <a:ext cx="10620375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2 766,9 млн $ иностранных инвестиций за 2022–2025 годы</a:t>
            </a:r>
          </a:p>
        </p:txBody>
      </p:sp>
    </p:spTree>
    <p:extLst>
      <p:ext uri="{BB962C8B-B14F-4D97-AF65-F5344CB8AC3E}">
        <p14:creationId xmlns:p14="http://schemas.microsoft.com/office/powerpoint/2010/main" val="117390894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FF25F7F-9A63-40AB-8892-68DF5043D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Ведущие промышленные предприятия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70CE09-38E9-4597-80EF-D8913687B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Действующая база для поставщиков, инжиниринга и промышленных услуг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513E6F-CB23-4AD2-AE14-F4E322512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D9AC65-B2A5-4906-A520-3B0B05B7D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084ac2676e4db6"/>
          <a:srcRect xmlns:a="http://schemas.openxmlformats.org/drawingml/2006/main" l="0" t="22964" r="0" b="2296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47700" y="2200275"/>
            <a:ext cx="3543300" cy="2495550"/>
          </a:xfrm>
          <a:prstGeom xmlns:a="http://schemas.openxmlformats.org/drawingml/2006/main" prst="rect">
            <a:avLst/>
          </a:prstGeom>
        </p:spPr>
      </p:pic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480110e3bde4ec7"/>
          <a:srcRect xmlns:a="http://schemas.openxmlformats.org/drawingml/2006/main" l="0" t="22959" r="0" b="22959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476750" y="2200275"/>
            <a:ext cx="3543300" cy="2495550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2B2942-7FB3-431A-BD62-CF3B0407C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876800"/>
            <a:ext cx="363855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Горнодобыча и металлургия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1A2D45E-DB4E-4573-9AF2-751DAD31A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43525"/>
            <a:ext cx="352425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НГМК</a:t>
            </a:r>
          </a:p>
          <a:p xmlns:a="http://schemas.openxmlformats.org/drawingml/2006/main">
            <a:pPr>
              <a:defRPr sz="18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«Навоийуран»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7E503E9-7EA6-49BB-87C9-938641AF7F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05325" y="4876800"/>
            <a:ext cx="34766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Химия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6F01225-AF06-4820-84D4-20AFDC675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05325" y="5362575"/>
            <a:ext cx="35147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«Навоиазот»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C674D4B-BEB2-44E1-BDB1-E0C39713B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91525" y="2247900"/>
            <a:ext cx="32289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Промснабжение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E5ED129-4001-4FAD-B852-0B7552169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91525" y="2876550"/>
            <a:ext cx="3133725" cy="2257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Оборудование и комплектующие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Фильтрация и автоматизация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Техобслуживание и сервис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FE941F-E069-4DDB-A91D-3F6EC54BE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91525" y="5267325"/>
            <a:ext cx="31527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Производство цемента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9CE96E9-6369-473C-B099-1DC3ADB01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91525" y="5705475"/>
            <a:ext cx="3152775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«Кызылкумцемент»</a:t>
            </a:r>
          </a:p>
        </p:txBody>
      </p:sp>
    </p:spTree>
    <p:extLst>
      <p:ext uri="{BB962C8B-B14F-4D97-AF65-F5344CB8AC3E}">
        <p14:creationId xmlns:p14="http://schemas.microsoft.com/office/powerpoint/2010/main" val="169623315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3BAA776-5F5F-4384-920D-BA3BED2FD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Авиа-, ж/д и автомобильное сообщение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3DF87F-A37F-4609-A924-1962ECFC1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Промышленная база Навои связана с коридором Самарканд — Бухара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F4D744-B1C4-4CC7-B821-2F017FBF6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6F76721-4232-446A-9314-FB7FE6DD8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458af175fd4157"/>
          <a:srcRect xmlns:a="http://schemas.openxmlformats.org/drawingml/2006/main" l="58" t="0" r="5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38175" y="2209800"/>
            <a:ext cx="7105650" cy="3124200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281351-75E1-4CAA-ABF7-A104D0B1D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505450"/>
            <a:ext cx="710565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Международный аэропорт и грузовые перевозки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5B166BF-4D6E-47FA-B240-4AD205C6C7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905500"/>
            <a:ext cx="71056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Ж/д грузоперевозки и автомобильный коридор E-40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193987-D4D5-4DC9-B52F-85C6316630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62925" y="2276475"/>
            <a:ext cx="3429000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95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Расстояния от СЭЗ «Навои»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88BB3D-4478-42CE-BF19-BE882E0A6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162300"/>
            <a:ext cx="340042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7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~490 км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C589DB8-13EB-4BEE-91EA-5E99F0C54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667125"/>
            <a:ext cx="3381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Ташкент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93DC7F5-1D18-430C-9FD6-EB18A1E30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152900"/>
            <a:ext cx="340042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7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~153 км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C29F34D-02DA-4563-BF55-B94884878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4657725"/>
            <a:ext cx="3381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Самарканд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9D4ADFE-80DD-4BD2-A023-85744CC59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5143500"/>
            <a:ext cx="340042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7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~110 км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01C8DDD-224E-42A1-9EC8-D55EB5810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5648325"/>
            <a:ext cx="3381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Бухара</a:t>
            </a:r>
          </a:p>
        </p:txBody>
      </p:sp>
    </p:spTree>
    <p:extLst>
      <p:ext uri="{BB962C8B-B14F-4D97-AF65-F5344CB8AC3E}">
        <p14:creationId xmlns:p14="http://schemas.microsoft.com/office/powerpoint/2010/main" val="176219790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4BB656A-0A2E-4A17-875D-A57B0982C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СЭЗ «Навои»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E292C2-D570-474C-A1F7-01FFF07D7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Первая особая экономическая зона Узбекистана, создана в 2008 году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F21537-19E1-4417-906F-6B61A9D661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E9EBA8-F6ED-4477-B2FE-E9BD35395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af6eb903e7d437c"/>
          <a:srcRect xmlns:a="http://schemas.openxmlformats.org/drawingml/2006/main" l="151" t="0" r="151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38175" y="2200275"/>
            <a:ext cx="6991350" cy="2876550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F723A0-959B-474B-A7A3-8E20FE047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267325"/>
            <a:ext cx="68770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Площадки и поддержка инвесторов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32C4976-1F92-4E6A-A77C-D3B983E34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781675"/>
            <a:ext cx="69818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Подбор площадки, заявки резидентов и подключение к сетям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05FCC7-0116-4EFF-B559-F91C98913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43875" y="2171700"/>
            <a:ext cx="3371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95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77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E9F624-F02A-4294-9EC2-22DD0BD5F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43875" y="3114675"/>
            <a:ext cx="33718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Действующих производств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9FD90E2-4E19-4E18-A18C-909FEF75D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181475"/>
            <a:ext cx="3419475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85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564 гектара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9CA400-FC51-4727-AA10-4267ABCDF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81975" y="4686300"/>
            <a:ext cx="33909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Основная территория в Кармане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ACB2D06-E39C-42CB-9AA9-5790A5CDC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5334000"/>
            <a:ext cx="341947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55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81 гектар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CFCF71C-01B1-45BD-9101-7853BD007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81975" y="5810250"/>
            <a:ext cx="3362325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Площадка в г. Навои</a:t>
            </a:r>
          </a:p>
        </p:txBody>
      </p:sp>
    </p:spTree>
    <p:extLst>
      <p:ext uri="{BB962C8B-B14F-4D97-AF65-F5344CB8AC3E}">
        <p14:creationId xmlns:p14="http://schemas.microsoft.com/office/powerpoint/2010/main" val="160760643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5FA3C53-9A47-4A0A-9FA8-5630CE75E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Полезные ископаемые и стройматериалы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94430F-E9A5-4320-B92C-0E56EBE93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Возможности переработки камня, керамики и композитных материалов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B18342-4F3F-472A-B899-83BDB5BB5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FECA66-77AC-476A-A850-7E5977288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graphicFrame>
        <p:nvGraphicFramePr>
          <p:cNvPr id="12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7315200" cy="35718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609850"/>
                <a:gridCol w="4705350"/>
              </a:tblGrid>
              <a:tr h="595313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Ресурс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Возможная продукция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595313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Гранит и мрамор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Плиты, брусчатка, микрокальцит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95313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Базальт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Волокно, утеплитель, армирующая сетка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95313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Каолин и полевой шпат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Керамика, сантехника, плитка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95313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Кварц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Стекло, кремний, оптоволокно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95313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Бентонит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Буровые растворы, гидроизоляционные маты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f83135604949f7"/>
          <a:srcRect xmlns:a="http://schemas.openxmlformats.org/drawingml/2006/main" l="0" t="7974" r="0" b="797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286750" y="2181225"/>
            <a:ext cx="3257550" cy="3571875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87862F2-590B-4BE3-8CD8-41CEE2301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924550"/>
            <a:ext cx="10753725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Газган и Нурата: декоративный камень и его переработка</a:t>
            </a:r>
          </a:p>
        </p:txBody>
      </p:sp>
    </p:spTree>
    <p:extLst>
      <p:ext uri="{BB962C8B-B14F-4D97-AF65-F5344CB8AC3E}">
        <p14:creationId xmlns:p14="http://schemas.microsoft.com/office/powerpoint/2010/main" val="149680713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22D74D3-4920-4F39-B051-12A517E62F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Химическое сырьё и продукты переработки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1A06BD-5792-4ECB-B6B3-AB972657C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Производственные возможности на базе промышленного потенциала региона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E684A8-7108-4921-9DD5-21EA90BCA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4F8325-E544-4C7F-8E8A-702B2385D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graphicFrame>
        <p:nvGraphicFramePr>
          <p:cNvPr id="12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10906125" cy="3095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409950"/>
                <a:gridCol w="7496175"/>
              </a:tblGrid>
              <a:tr h="619125"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Сырьё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Области применения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61912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Карбамид и КФ-смолы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Плиты, клеи, бумага с покрытием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61912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Жидкий хлор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ПВХ и хлорщелочные производные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61912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Ацетилен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Химические реагенты и растворители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61912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ПВХ С-6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Искусственная кожа, кромка, покрытия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916DCE-4EF5-4276-BB82-C1CE1DFAB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505450"/>
            <a:ext cx="32956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008F9A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008F9A"/>
                </a:solidFill>
                <a:latin typeface="Arial"/>
                <a:ea typeface="Arial"/>
                <a:cs typeface="Arial"/>
              </a:rPr>
              <a:t>Концепции проектов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38BC19C-C9AC-4436-A46B-B34209D70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86200" y="5505450"/>
            <a:ext cx="76200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Производные метанола, меламин, ПОМ и полимерные добавки</a:t>
            </a:r>
          </a:p>
        </p:txBody>
      </p:sp>
    </p:spTree>
    <p:extLst>
      <p:ext uri="{BB962C8B-B14F-4D97-AF65-F5344CB8AC3E}">
        <p14:creationId xmlns:p14="http://schemas.microsoft.com/office/powerpoint/2010/main" val="198029360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3D679DD-1268-4764-9788-38C4B4A40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Портфель проектов на 2,62 млрд $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4D0791-07AC-44AF-A768-C46F16323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30 инвестиционных концепций в промышленности, сельском хозяйстве, энергетике и туризме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645403-B015-4CE7-9354-3FD1EDF49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7501B6-B3BA-4521-8E7B-E6F0045AB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4CCB5F-0F0F-4B8F-8243-E097C648B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" y="2362200"/>
            <a:ext cx="3667125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2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42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2,621 млрд $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BDCE68-65E3-42B6-94F0-EB45CCD01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" y="3305175"/>
            <a:ext cx="3667125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Совокупный ориентировочный объём инвестиций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538BDDB-16C7-4404-ABBD-DEC1FE8CD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" y="4219575"/>
            <a:ext cx="3667125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7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47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8 920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B0D72C-7331-4A34-9805-B69DA8169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" y="5162550"/>
            <a:ext cx="3667125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Расчётное число прямых рабочих мест</a:t>
            </a:r>
          </a:p>
        </p:txBody>
      </p:sp>
      <p:graphicFrame>
        <p:nvGraphicFramePr>
          <p:cNvPr id="19" name=""/>
          <p:cNvGraphicFramePr/>
          <p:nvPr/>
        </p:nvGraphicFramePr>
        <p:xfrm>
          <a:off xmlns:a="http://schemas.openxmlformats.org/drawingml/2006/main" x="4867275" y="2209800"/>
          <a:ext xmlns:a="http://schemas.openxmlformats.org/drawingml/2006/main" cx="6686550" cy="35909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238750"/>
                <a:gridCol w="1447800"/>
              </a:tblGrid>
              <a:tr h="448866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Направление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млн $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448866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Горнодобыча, металлы и снабжение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805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48866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Химия и полимеры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610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48866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Материалы и науки о жизни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365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48866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Машиностроение и автопром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135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48866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Стройматериалы и камень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218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48866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Сельское хозяйство и пищевая промышленность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425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48866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Энергетика, транспорт и туризм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63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B6664BF-7782-4471-B1E6-91302261C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953125"/>
            <a:ext cx="10858500" cy="314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Оценки концепций; подлежат уточнению по итогам ТЭО, выбора площадки и оценки инженерных сетей</a:t>
            </a:r>
          </a:p>
        </p:txBody>
      </p:sp>
    </p:spTree>
    <p:extLst>
      <p:ext uri="{BB962C8B-B14F-4D97-AF65-F5344CB8AC3E}">
        <p14:creationId xmlns:p14="http://schemas.microsoft.com/office/powerpoint/2010/main" val="136642047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AB160E7-46A9-488C-801B-062C7EC43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Избранные инвестиционные концепции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A8C850-FC04-4624-A962-6C23C515C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Возможности для промышленных и технологических партнёров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120843-3F36-44DE-818E-1CCE0C931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B9FB79-962E-4104-A195-5FE1D71B3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graphicFrame>
        <p:nvGraphicFramePr>
          <p:cNvPr id="11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10906125" cy="34194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6419850"/>
                <a:gridCol w="1409700"/>
                <a:gridCol w="3076575"/>
              </a:tblGrid>
              <a:tr h="488496"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Концепция проекта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млн $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Предлагаемое размещение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488496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Комплекс цветных металлов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700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Тамды / Учкудук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88496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Углеволоконные материалы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180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88496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Производные метанола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150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Кармана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88496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Компоненты ветрогенераторов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120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Зарафшан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88496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Каолин и высокотехнологичная керамика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110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Нурата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88496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Материалы для АКБ (LFP / анод)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100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6B460D-346F-48C7-80F2-6FDC97B0E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819775"/>
            <a:ext cx="10848975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Ориентировочные объёмы инвестиций. Полный портфель из 30 концепций — в приложении.</a:t>
            </a:r>
          </a:p>
        </p:txBody>
      </p:sp>
    </p:spTree>
    <p:extLst>
      <p:ext uri="{BB962C8B-B14F-4D97-AF65-F5344CB8AC3E}">
        <p14:creationId xmlns:p14="http://schemas.microsoft.com/office/powerpoint/2010/main" val="77627957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DBFCA30-2CAF-4191-9303-33D55BAA7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Энергетика, сельское хозяйство и туризм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0EE7E7-E78C-433B-87F0-4B659253C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Дополнительные возможности наряду с промышленным портфелем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77FE9E-A382-47B9-8196-EEA22F508C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0A83A6-C70F-4F7D-A542-93432EB6D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b9906020ae4000"/>
          <a:srcRect xmlns:a="http://schemas.openxmlformats.org/drawingml/2006/main" l="0" t="14741" r="0" b="1474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38175" y="2200275"/>
            <a:ext cx="6981825" cy="2114550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0E0485-EAF9-4933-9E3B-DF7062B1D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00550"/>
            <a:ext cx="69818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Солнечная энергетика региона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B7BEAF3-BBCE-4497-9F33-E7A2E1DB8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752975"/>
            <a:ext cx="6953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1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Солнечная генерация и накопители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7209BD3-35CF-40B8-8D1D-4933E1B0B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295900"/>
            <a:ext cx="70104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 b="0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102B46"/>
                </a:solidFill>
                <a:latin typeface="Arial"/>
                <a:ea typeface="Arial"/>
                <a:cs typeface="Arial"/>
              </a:rPr>
              <a:t>СЭС 10 МВт + СНЭ 20 МВт / 40 МВт·ч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2E521A6-3DCF-448F-9BB0-8121B1448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810250"/>
            <a:ext cx="69532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Концепция проекта в Кармане, ориентировочно 13 млн $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E163E29-64BF-4B81-908D-88D228C9C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2286000"/>
            <a:ext cx="3457575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АПК и пищевая отрасль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62C49D0-6CAF-42E3-B475-ADCA7F688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2857500"/>
            <a:ext cx="3476625" cy="1228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Переработка бобовых</a:t>
            </a:r>
          </a:p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Сады и холодовая цепь</a:t>
            </a:r>
          </a:p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Мясо, молоко и аквакультура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F69D6ED-9F88-4B4E-9ACF-34A23CB34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4438650"/>
            <a:ext cx="34671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Туризм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A9FC605-354E-4B14-9598-A547F16A0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5000625"/>
            <a:ext cx="344805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Туробъекты в Сармишсае</a:t>
            </a:r>
          </a:p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Отдых в Нурате и Айдаркуле</a:t>
            </a:r>
          </a:p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Экокурорты в Кызылкумах</a:t>
            </a:r>
          </a:p>
        </p:txBody>
      </p:sp>
    </p:spTree>
    <p:extLst>
      <p:ext uri="{BB962C8B-B14F-4D97-AF65-F5344CB8AC3E}">
        <p14:creationId xmlns:p14="http://schemas.microsoft.com/office/powerpoint/2010/main" val="815160222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B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8E7C841-308B-4C48-BD87-25742D36A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Чёткий путь к инвестициям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1C2CC2-5FD8-4E6E-A955-6E83056F1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Льготы СЭЗ и сопровождение проектов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8F79D8-87A8-47C4-8F45-0372A9B7D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B385B6-32C9-4A76-8462-9E69B5D15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B609E1-453D-4CEB-97C4-EA37FF312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362200"/>
            <a:ext cx="10810875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51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51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До 10 лет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FEC010-FB46-4CFA-BA3F-18290472D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3352800"/>
            <a:ext cx="107632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освобождения от налогов на имущество и землю в зависимости от объёма инвестиций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40BA3E8-3F65-4CF0-9131-E5600C45A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4333875"/>
            <a:ext cx="48958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C8A964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C8A964"/>
                </a:solidFill>
                <a:latin typeface="Arial"/>
                <a:ea typeface="Arial"/>
                <a:cs typeface="Arial"/>
              </a:rPr>
              <a:t>Налоги и таможня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C2A675D-FA38-47D6-A2F4-F3B69A2E5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4924425"/>
            <a:ext cx="488632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Отдельные пороги по налогу на прибыль</a:t>
            </a:r>
          </a:p>
          <a:p xmlns:a="http://schemas.openxmlformats.org/drawingml/2006/main">
            <a:pPr>
              <a:defRPr sz="180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Освобождение от ввозных пошлин</a:t>
            </a:r>
          </a:p>
          <a:p xmlns:a="http://schemas.openxmlformats.org/drawingml/2006/main">
            <a:pPr>
              <a:defRPr sz="180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Условия с учётом специфики проекта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B5B5482-168C-48A6-8D75-E66907B05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4333875"/>
            <a:ext cx="501967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C8A964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C8A964"/>
                </a:solidFill>
                <a:latin typeface="Arial"/>
                <a:ea typeface="Arial"/>
                <a:cs typeface="Arial"/>
              </a:rPr>
              <a:t>Реализация проекта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8D7BC17-539E-43A3-970F-46216AE29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4924425"/>
            <a:ext cx="501967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Заявка на статус резидента СЭЗ</a:t>
            </a:r>
          </a:p>
          <a:p xmlns:a="http://schemas.openxmlformats.org/drawingml/2006/main">
            <a:pPr>
              <a:defRPr sz="180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Согласование земли и инженерных сетей</a:t>
            </a:r>
          </a:p>
          <a:p xmlns:a="http://schemas.openxmlformats.org/drawingml/2006/main">
            <a:pPr>
              <a:defRPr sz="180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Инвестиционное соглашение</a:t>
            </a:r>
          </a:p>
        </p:txBody>
      </p:sp>
    </p:spTree>
    <p:extLst>
      <p:ext uri="{BB962C8B-B14F-4D97-AF65-F5344CB8AC3E}">
        <p14:creationId xmlns:p14="http://schemas.microsoft.com/office/powerpoint/2010/main" val="173836849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BA1C51-3F48-403B-85A2-241223793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Следующий шаг — обсуждение проекта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09A3AE-9001-404D-BFE9-F50C1827E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Управление инвестиций, промышленности и торговли Навоийской области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B41A0C-B003-4679-8751-A0DEEAC45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НАВОИЙСКАЯ ОБЛАСТЬ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93FA0D-449D-431E-97DC-FBF1825B9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71AE7B-B141-421E-853E-FAF28FDA6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257425"/>
            <a:ext cx="3209925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Концепция инвестиций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6EBB316-5103-4D80-B5FB-9690A828E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6225" y="2257425"/>
            <a:ext cx="74104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Продукция, технология, мощность и целевые рынки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177258-1A16-4B5F-87E7-26F0383FC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162300"/>
            <a:ext cx="3209925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Капитал и занятость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DB90FA-406F-455A-BEE4-0676FCACB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6225" y="3162300"/>
            <a:ext cx="74104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Объём инвестиций, источники финансирования и рабочие места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1910FD-92F4-45E6-8A80-D2E520ACC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67175"/>
            <a:ext cx="3209925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Требования к площадке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C022F37-B4BA-483D-9E50-6AAD25417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86225" y="4067175"/>
            <a:ext cx="74104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Потребности в земле, электроэнергии, газе, воде и транспорте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F624C1C-0068-4074-BCCB-4AB0ACD70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05425"/>
            <a:ext cx="68961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6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6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invest.navoi@gmail.com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495291A-586E-4858-BCF0-2F43CE401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81950" y="5353050"/>
            <a:ext cx="3571875" cy="485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7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17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+998 (79) 229-62-23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248E93E-80EC-4599-88DE-B5D9D94DA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924550"/>
            <a:ext cx="10858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Обращения инвесторов в СЭЗ: info@feznavoi.uz     +998 (79) 220-00-20</a:t>
            </a:r>
          </a:p>
        </p:txBody>
      </p:sp>
    </p:spTree>
    <p:extLst>
      <p:ext uri="{BB962C8B-B14F-4D97-AF65-F5344CB8AC3E}">
        <p14:creationId xmlns:p14="http://schemas.microsoft.com/office/powerpoint/2010/main" val="995703768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BB827AC-5089-471B-88FD-9D799E19B2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Профиль региона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362465-1B39-4C88-89E0-22A91A1D3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Центральная и северо-западная часть Узбекистана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7C27EF-2EEE-4515-B219-F7BE04746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ПРОФИЛЬ РЕГИОНА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CD36C4-7EBA-4AEA-9523-1EFBB130F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f26bcabebe42b1"/>
          <a:stretch xmlns:a="http://schemas.openxmlformats.org/drawingml/2006/main"/>
        </p:blipFill>
        <p:spPr>
          <a:xfrm xmlns:a="http://schemas.openxmlformats.org/drawingml/2006/main">
            <a:off x="328266" y="2114550"/>
            <a:ext cx="5925244" cy="3305175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E320F0-A428-48AB-86A8-85AF8A165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43725" y="2343150"/>
            <a:ext cx="46101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05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405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111 100 км²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A86D72-C127-4DF9-B910-EA1969DC5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43725" y="3286125"/>
            <a:ext cx="46101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Площадь области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3273A44-2D6C-4841-8AC4-DD19B6347F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43725" y="4048125"/>
            <a:ext cx="46101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05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405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1,11 млн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478A42C-F48C-4E19-AD70-D37D42C35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43725" y="4991100"/>
            <a:ext cx="46101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Население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8A65B4B-57D6-481E-99C9-F7F97EA01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781675"/>
            <a:ext cx="10820400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Экономическую географию региона определяют пустыня Кызылкум и Зарафшанский коридор.</a:t>
            </a:r>
          </a:p>
        </p:txBody>
      </p:sp>
    </p:spTree>
    <p:extLst>
      <p:ext uri="{BB962C8B-B14F-4D97-AF65-F5344CB8AC3E}">
        <p14:creationId xmlns:p14="http://schemas.microsoft.com/office/powerpoint/2010/main" val="493390920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E2FE9D-2963-4AD9-8B16-01C0DF72E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Показатели инвестиций и торговли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FDBECD-6023-4C5A-8186-4EF5BB349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млн долл. США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60814C-B752-4102-989D-5B8F6346E4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ЭКОНОМИЧЕСКИЕ ПОКАЗАТЕЛИ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2D3A8D-DEED-48EF-A501-A44FB1035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graphicFrame>
        <p:nvGraphicFramePr>
          <p:cNvPr id="11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10906125" cy="35433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943225"/>
                <a:gridCol w="1952625"/>
                <a:gridCol w="4029075"/>
                <a:gridCol w="1981200"/>
              </a:tblGrid>
              <a:tr h="590550"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Иностранные инвестиции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млн $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Внешняя торговля, 2025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млн $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2022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246,2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Экспорт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1 351,2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2023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477,6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Импорт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936,4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2024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621,9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Общий оборот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2 287,6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2025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1 421,2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Экспорт химии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1 167,9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Итого 2022–2025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2 766,9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Импорт оборудования / запчастей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606,1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582623-2B37-46A8-9FD8-8D136FB91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924550"/>
            <a:ext cx="10820400" cy="314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ВРП за 2025 год: 168 трлн сумов, реальный рост 7,7%</a:t>
            </a:r>
          </a:p>
        </p:txBody>
      </p:sp>
    </p:spTree>
    <p:extLst>
      <p:ext uri="{BB962C8B-B14F-4D97-AF65-F5344CB8AC3E}">
        <p14:creationId xmlns:p14="http://schemas.microsoft.com/office/powerpoint/2010/main" val="1246510114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C96FD4-7F0A-4E55-B29A-B99DEADC5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Атлас возможностей по районам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2AD4E8-B3E7-41E6-8FF4-6439AC04C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Промышленность, минеральные ресурсы и технологии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8BC85F-B3DD-4F4F-9B9C-7E4E74198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ЛОКАЦИИ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F309AE-311C-40D3-A4A7-17862CDB9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graphicFrame>
        <p:nvGraphicFramePr>
          <p:cNvPr id="10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10906125" cy="36385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990850"/>
                <a:gridCol w="7915275"/>
              </a:tblGrid>
              <a:tr h="519793"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Локация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Основные направления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51979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Машиностроение, услуги, высокотехнологичное производство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1979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Кармана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Химия, СЭЗ, логистика, культурный туризм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1979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Зарафшан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Горные услуги, ювелирное дело, ИТ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1979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Учкудук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Горнодобыча, переработка руды, промснабжение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1979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Тамды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Горнодобыча, ВИЭ, животноводство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1979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Газган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Мрамор, декоративный камень и отделка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7453726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C5AD00-7197-437D-BC65-2901AEB5B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Атлас возможностей по районам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1DB4F6-1402-4070-880F-C064EB546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Материалы, сельское хозяйство и туризм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192F9A-17B8-4DC0-8701-23F718DD3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ЛОКАЦИИ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48E877-1054-4D32-AECF-C4D634B64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graphicFrame>
        <p:nvGraphicFramePr>
          <p:cNvPr id="10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10906125" cy="34956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990850"/>
                <a:gridCol w="7915275"/>
              </a:tblGrid>
              <a:tr h="582613">
                <a:tc>
                  <a:txBody>
                    <a:bodyPr/>
                    <a:lstStyle/>
                    <a:p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Локация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Основные направления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582613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Нурата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Камнеобработка, керамика, культурный туризм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82613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Навбахор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Плодоовощеводство, текстиль, туризм в Сармишсае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82613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Канимех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Пастбищное животноводство, переработка мяса и шерсти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82613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Кызылтепа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Пищевая переработка и логистика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82613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Хатырчи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АПК, аквакультура, стройматериалы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9970052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E7E616-CB7B-401E-B93E-15310BBA7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Минерально-сырьевая база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8BF2E8-8E7E-45B3-B6A8-83696FD2E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Запасы нерудных полезных ископаемых, млн м³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0F2315-A10C-495B-ADF3-EB71F655BF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РЕСУРСЫ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88B184-9E30-4FA2-ADF1-3CAC391BA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graphicFrame>
        <p:nvGraphicFramePr>
          <p:cNvPr id="11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10906125" cy="34861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457825"/>
                <a:gridCol w="2724150"/>
                <a:gridCol w="2724150"/>
              </a:tblGrid>
              <a:tr h="498021">
                <a:tc>
                  <a:txBody>
                    <a:bodyPr/>
                    <a:lstStyle/>
                    <a:p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Ресурс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Неосвоенные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Разрабатываемые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498021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Кварц и каолин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66,7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5,99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98021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Гранит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66,2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0,22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98021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Полевой шпат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59,5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5,4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98021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Мрамор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22,8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23,0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98021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Бентонит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14,4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15,1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98021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Базальт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2,9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3,05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1707F3F-6659-4B67-AC44-ED939CDE1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886450"/>
            <a:ext cx="1085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Доступность месторождений и технические характеристики зависят от выбранного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1173582233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2306FE2-47B9-4192-8EA9-0E9E24A92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Инфраструктура и операционные затраты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27B6E3-9FBB-44F1-82EC-46149B3DD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Показатели сетей региона и ориентировочные операционные затраты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17B98F-0157-499A-ACA9-96BEDB5C8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ОПЕРАЦИОННЫЕ ЗАТРАТЫ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4C7860-25F7-4FDA-AC0F-806A94820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graphicFrame>
        <p:nvGraphicFramePr>
          <p:cNvPr id="12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10906125" cy="30289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343275"/>
                <a:gridCol w="1943100"/>
                <a:gridCol w="3286125"/>
                <a:gridCol w="2333625"/>
              </a:tblGrid>
              <a:tr h="605790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Инфраструктура региона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Масштаб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Ресурс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Тариф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605790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Мощность подстанций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1 100 МВт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Электроэнергия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8,4 цента / кВт·ч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605790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Подстанции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134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Природный газ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15 центов / м³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605790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Газопроводы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4 313,8 км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Питьевая вода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85 центов / м³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605790"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Водопроводные сети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5 263,1 км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Средняя зарплата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440 $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6CE081-B153-4DC5-9B6F-2E9447537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429250"/>
            <a:ext cx="108585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75" b="0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02B46"/>
                </a:solidFill>
                <a:latin typeface="Arial"/>
                <a:ea typeface="Arial"/>
                <a:cs typeface="Arial"/>
              </a:rPr>
              <a:t>Площадка СЭЗ: общая электрическая мощность 100 МВт, давление газа 8 атм, давление воды 6 атм.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C2F92BB-0122-4DB6-98E5-339473392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867400"/>
            <a:ext cx="10858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Возможность подключения и коммерческие условия зависят от площадки и договора поставки.</a:t>
            </a:r>
          </a:p>
        </p:txBody>
      </p:sp>
    </p:spTree>
    <p:extLst>
      <p:ext uri="{BB962C8B-B14F-4D97-AF65-F5344CB8AC3E}">
        <p14:creationId xmlns:p14="http://schemas.microsoft.com/office/powerpoint/2010/main" val="544607851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2181E2-A460-401C-88A8-BE7CBF429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Ориентиры рынков продукции переработки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CA5F56-F6FF-4728-8A0A-6DD734452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Объём импорта, млн долл. США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1D0B5B-6DEC-4197-8542-9A061671B3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АНАЛИЗ РЫНКОВ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2EC888-88A0-485F-908C-9FB74EA25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22</a:t>
            </a:r>
          </a:p>
        </p:txBody>
      </p:sp>
      <p:graphicFrame>
        <p:nvGraphicFramePr>
          <p:cNvPr id="11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10906125" cy="33813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5162550"/>
                <a:gridCol w="2867025"/>
                <a:gridCol w="2876550"/>
              </a:tblGrid>
              <a:tr h="563563"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Продукция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Импорт Узбекистана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Импорт стран СНГ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Плиты МДФ &gt;9 мм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65,39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197,68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ДСП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21,46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104,37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ПВХ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79,99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227,17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Хим. реагенты / растворители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135,61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527,96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Искусственная кожа (ПУ/ПВХ)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4,40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50,69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FAC212-7483-4768-AA99-0DDCD2382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819775"/>
            <a:ext cx="1085850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Ориентировочные данные. Категории могут пересекаться, суммировать их не следует.</a:t>
            </a:r>
          </a:p>
        </p:txBody>
      </p:sp>
    </p:spTree>
    <p:extLst>
      <p:ext uri="{BB962C8B-B14F-4D97-AF65-F5344CB8AC3E}">
        <p14:creationId xmlns:p14="http://schemas.microsoft.com/office/powerpoint/2010/main" val="273366251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141AB3F-A81D-4E9C-8401-F21D2FC78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Инвестиционные концепции 1–8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36608D-8653-4DAA-A927-CB92402F3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Ориентировочная стоимость проектов и прямые рабочие места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496ECF-25C0-434A-A369-A1ECC6825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ПОРТФЕЛЬ ПРОЕКТОВ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AC80B2-063D-4991-8349-C1C25748A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graphicFrame>
        <p:nvGraphicFramePr>
          <p:cNvPr id="11" name=""/>
          <p:cNvGraphicFramePr/>
          <p:nvPr/>
        </p:nvGraphicFramePr>
        <p:xfrm>
          <a:off xmlns:a="http://schemas.openxmlformats.org/drawingml/2006/main" x="647700" y="2143125"/>
          <a:ext xmlns:a="http://schemas.openxmlformats.org/drawingml/2006/main" cx="10906125" cy="36766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609600"/>
                <a:gridCol w="5067300"/>
                <a:gridCol w="1181100"/>
                <a:gridCol w="1104900"/>
                <a:gridCol w="2943225"/>
              </a:tblGrid>
              <a:tr h="408517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№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Концепция проекта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млн $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Раб. места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Предлагаемое размещение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Переработка медной руды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120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Учкудук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Никель, кобальт и цветные металлы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700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650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Тамды / Учкудук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Модернизация производства аммиачной селитры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145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250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Кармана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Производные метанола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150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300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Кармана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Полиоксиметилен (ПОМ)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80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220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Кармана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Производство меламина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80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240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Кармана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7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Углеволоконные материалы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180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300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8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Глубокая переработка ПВХ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250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8CDF36-3A47-4665-B859-ADA83C996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943600"/>
            <a:ext cx="10858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Оценки концепций; подлежат уточнению по итогам ТЭО, выбора площадки, подключения к сетям и с учётом технологии инвестора.</a:t>
            </a:r>
          </a:p>
        </p:txBody>
      </p:sp>
    </p:spTree>
    <p:extLst>
      <p:ext uri="{BB962C8B-B14F-4D97-AF65-F5344CB8AC3E}">
        <p14:creationId xmlns:p14="http://schemas.microsoft.com/office/powerpoint/2010/main" val="1470793678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FE55ACA-CA9A-4046-AACC-588181BBE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Инвестиционные концепции 9–16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F22514-848D-40DC-B7BC-56E63EE2D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Ориентировочная стоимость проектов и прямые рабочие места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C6B881-C151-46E4-A05D-3B7F49563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ПОРТФЕЛЬ ПРОЕКТОВ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2965DC-0549-41B3-9DC2-559359E14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24</a:t>
            </a:r>
          </a:p>
        </p:txBody>
      </p:sp>
      <p:graphicFrame>
        <p:nvGraphicFramePr>
          <p:cNvPr id="11" name=""/>
          <p:cNvGraphicFramePr/>
          <p:nvPr/>
        </p:nvGraphicFramePr>
        <p:xfrm>
          <a:off xmlns:a="http://schemas.openxmlformats.org/drawingml/2006/main" x="647700" y="2143125"/>
          <a:ext xmlns:a="http://schemas.openxmlformats.org/drawingml/2006/main" cx="10906125" cy="36766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609600"/>
                <a:gridCol w="5067300"/>
                <a:gridCol w="1181100"/>
                <a:gridCol w="1104900"/>
                <a:gridCol w="2943225"/>
              </a:tblGrid>
              <a:tr h="408517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№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Концепция проекта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млн $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Раб. места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Предлагаемое размещение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9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Полимерные добавки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180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Производство карбоновых кислот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35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140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Кармана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11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Промышленные взрывчатые вещества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180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Учкудук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12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Промышленные ферменты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220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13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Производство инъекционных препаратов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250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14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Катодные (LFP) и анодные материалы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100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300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Компоненты ветрогенераторов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120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350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Зарафшан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08517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16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Радиальные шины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15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120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83DF84-8AF3-4FDC-870E-DB37D7DC6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943600"/>
            <a:ext cx="10858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Оценки концепций; подлежат уточнению по итогам ТЭО, выбора площадки, подключения к сетям и с учётом технологии инвестора.</a:t>
            </a:r>
          </a:p>
        </p:txBody>
      </p:sp>
    </p:spTree>
    <p:extLst>
      <p:ext uri="{BB962C8B-B14F-4D97-AF65-F5344CB8AC3E}">
        <p14:creationId xmlns:p14="http://schemas.microsoft.com/office/powerpoint/2010/main" val="735184088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AF988BC-E353-4850-8471-9D3FC0FA1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Инвестиционные концепции 17–23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091D22B-380B-4C68-9E55-3C036A0B0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Ориентировочная стоимость проектов и прямые рабочие места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06801D-AB03-4708-B570-582520C92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ПОРТФЕЛЬ ПРОЕКТОВ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16222B-1C6C-4D1F-9D99-58810DF55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graphicFrame>
        <p:nvGraphicFramePr>
          <p:cNvPr id="11" name=""/>
          <p:cNvGraphicFramePr/>
          <p:nvPr/>
        </p:nvGraphicFramePr>
        <p:xfrm>
          <a:off xmlns:a="http://schemas.openxmlformats.org/drawingml/2006/main" x="647700" y="2143125"/>
          <a:ext xmlns:a="http://schemas.openxmlformats.org/drawingml/2006/main" cx="10906125" cy="36766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609600"/>
                <a:gridCol w="5067300"/>
                <a:gridCol w="1181100"/>
                <a:gridCol w="1104900"/>
                <a:gridCol w="2943225"/>
              </a:tblGrid>
              <a:tr h="459581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№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Концепция проекта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млн $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Раб. места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Предлагаемое размещение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17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Дорожные материалы и геосинтетика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220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Хатырчи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18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Быстросохнущие краски и лаки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160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19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Декоративные облицовочные плиты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18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140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Газган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Модернизация переработки мрамора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28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180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Газган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21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Каолин и высокотехнологичная керамика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110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400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Нурата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22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Натуральный и искусственный камень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22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160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Нурата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23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Кластер бобовых на 100 000 га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300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2 000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Канимех / Тамды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A44A9D-1CDA-49F1-ADF6-75BABDDC8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943600"/>
            <a:ext cx="10858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Оценки концепций; подлежат уточнению по итогам ТЭО, выбора площадки, подключения к сетям и с учётом технологии инвестора.</a:t>
            </a:r>
          </a:p>
        </p:txBody>
      </p:sp>
    </p:spTree>
    <p:extLst>
      <p:ext uri="{BB962C8B-B14F-4D97-AF65-F5344CB8AC3E}">
        <p14:creationId xmlns:p14="http://schemas.microsoft.com/office/powerpoint/2010/main" val="99517351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620F129-BCD1-483C-AFDC-E40E54C09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Инвестиционные концепции 24–30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AF4A2C-7438-4189-ABCD-B377280E5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Ориентировочная стоимость проектов и прямые рабочие места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B575FA-A3FE-42A5-B64E-0B5A3736F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ПОРТФЕЛЬ ПРОЕКТОВ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CB7024-D9DD-451F-8CD1-626D139B3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graphicFrame>
        <p:nvGraphicFramePr>
          <p:cNvPr id="11" name=""/>
          <p:cNvGraphicFramePr/>
          <p:nvPr/>
        </p:nvGraphicFramePr>
        <p:xfrm>
          <a:off xmlns:a="http://schemas.openxmlformats.org/drawingml/2006/main" x="647700" y="2143125"/>
          <a:ext xmlns:a="http://schemas.openxmlformats.org/drawingml/2006/main" cx="10906125" cy="36766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609600"/>
                <a:gridCol w="5067300"/>
                <a:gridCol w="1181100"/>
                <a:gridCol w="1104900"/>
                <a:gridCol w="2943225"/>
              </a:tblGrid>
              <a:tr h="459581"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№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Концепция проекта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млн $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Раб. места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Предлагаемое размещение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24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Плодоовощной кластер с холодовой цепью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600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Навбахор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25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Форель и осётр в УЗВ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180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Хатырчи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26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Переработка мяса и молока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350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Кызылтепа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27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СЭС 10 МВт + СНЭ 20 МВт / 40 МВт·ч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13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35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Кармана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28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Городская сеть быстрых электрозарядок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45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г. Навои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29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Туристический комплекс «Сармишсай»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200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Навбахор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59581"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Экокурорт и юрточный лагерь в Кызылкумах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25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180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7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Нурата / Канимех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8F603F-EFFD-45DF-AE93-DAB13A490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943600"/>
            <a:ext cx="10858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Оценки концепций; подлежат уточнению по итогам ТЭО, выбора площадки, подключения к сетям и с учётом технологии инвестора.</a:t>
            </a:r>
          </a:p>
        </p:txBody>
      </p:sp>
    </p:spTree>
    <p:extLst>
      <p:ext uri="{BB962C8B-B14F-4D97-AF65-F5344CB8AC3E}">
        <p14:creationId xmlns:p14="http://schemas.microsoft.com/office/powerpoint/2010/main" val="561278819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7F9F4D9-7293-4009-9030-1574E8269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Налоговые и таможенные льготы СЭЗ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D3F3DD-4877-4FEB-B022-222EDBB812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Срок льгот зависит от объёма инвестиций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73759E-CFBA-4E37-9308-CBEEA100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УСЛОВИЯ ИНВЕСТИРОВАНИЯ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C788AD-CC0D-496A-918D-FB4F26404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27</a:t>
            </a:r>
          </a:p>
        </p:txBody>
      </p:sp>
      <p:graphicFrame>
        <p:nvGraphicFramePr>
          <p:cNvPr id="12" name=""/>
          <p:cNvGraphicFramePr/>
          <p:nvPr/>
        </p:nvGraphicFramePr>
        <p:xfrm>
          <a:off xmlns:a="http://schemas.openxmlformats.org/drawingml/2006/main" x="647700" y="2181225"/>
          <a:ext xmlns:a="http://schemas.openxmlformats.org/drawingml/2006/main" cx="10906125" cy="32385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867150"/>
                <a:gridCol w="4257675"/>
                <a:gridCol w="2781300"/>
              </a:tblGrid>
              <a:tr h="462643"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Налог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Объём инвестиций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Срок льготы</a:t>
                      </a:r>
                    </a:p>
                  </a:txBody>
                  <a:tcPr marL="91440" marR="91440" marT="45720" marB="45720">
                    <a:solidFill>
                      <a:srgbClr val="0B213D"/>
                    </a:solidFill>
                  </a:tcPr>
                </a:tc>
              </a:tr>
              <a:tr h="46264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Имущество и земля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0,3–3 млн $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 года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6264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Имущество и земля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3–5 млн $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 лет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6264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Имущество и земля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5–10 млн $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7 лет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6264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Имущество и земля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Свыше 10 млн $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10 лет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  <a:tr h="46264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Налог на прибыль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3–5 млн $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3 года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462643"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Налог на прибыль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5–15 млн $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725" b="0">
                          <a:solidFill>
                            <a:srgbClr val="102B46"/>
                          </a:solidFill>
                          <a:latin typeface="Arial"/>
                          <a:ea typeface="Arial"/>
                          <a:cs typeface="Arial"/>
                        </a:rPr>
                        <a:t>5 лет</a:t>
                      </a:r>
                    </a:p>
                  </a:txBody>
                  <a:tcPr marL="91440" marR="91440" marT="45720" marB="45720">
                    <a:solidFill>
                      <a:srgbClr val="EDF1F3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36B4535-FF6F-4052-884E-0D0FC0268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629275"/>
            <a:ext cx="10858500" cy="352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 b="0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02B46"/>
                </a:solidFill>
                <a:latin typeface="Arial"/>
                <a:ea typeface="Arial"/>
                <a:cs typeface="Arial"/>
              </a:rPr>
              <a:t>Для ввозимых товаров возможно освобождение от таможенных пошлин и отсрочка до 120 дней.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9047C6E-D728-4477-A258-D75A6B470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6000750"/>
            <a:ext cx="108585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Право на льготы и их срок определяются действующим законодательством и утверждённым проектом.</a:t>
            </a:r>
          </a:p>
        </p:txBody>
      </p:sp>
    </p:spTree>
    <p:extLst>
      <p:ext uri="{BB962C8B-B14F-4D97-AF65-F5344CB8AC3E}">
        <p14:creationId xmlns:p14="http://schemas.microsoft.com/office/powerpoint/2010/main" val="357836830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6F7F7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6F12FFF-BAB9-49F5-8D09-CE19E754A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485775"/>
            <a:ext cx="1095375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Туризм и городское развитие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87482E-116F-4A80-A5C5-B91A9305FB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495425"/>
            <a:ext cx="108394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Гостиничный сектор, туристическая инфраструктура и программа «Навои Сити»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BC469B-A3C3-4D12-B4D3-EB2D5F4C3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ПРИЛОЖЕНИЕ   /   ВОЗМОЖНОСТИ РАЗВИТИЯ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690488-E55D-4B4D-9DC5-AD3B06E57B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28</a:t>
            </a:r>
          </a:p>
        </p:txBody>
      </p:sp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759017f48d47b8"/>
          <a:srcRect xmlns:a="http://schemas.openxmlformats.org/drawingml/2006/main" l="0" t="19476" r="0" b="19476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47700" y="2143125"/>
            <a:ext cx="5219700" cy="2590800"/>
          </a:xfrm>
          <a:prstGeom xmlns:a="http://schemas.openxmlformats.org/drawingml/2006/main" prst="rect">
            <a:avLst/>
          </a:prstGeom>
        </p:spPr>
      </p:pic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d35a995e87402b"/>
          <a:srcRect xmlns:a="http://schemas.openxmlformats.org/drawingml/2006/main" l="0" t="14237" r="0" b="1423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334125" y="2143125"/>
            <a:ext cx="5219700" cy="2590800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B886F4-77A6-46EB-873D-F8168AF2A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4895850"/>
            <a:ext cx="52006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Туризм и гостеприимство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979BA44-7B39-4177-9762-8C358C352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" y="5429250"/>
            <a:ext cx="52006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Айдаркуль, Нурата и пустыня Кызылкум</a:t>
            </a:r>
          </a:p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61 гостиница и 177 гостевых домов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E4C32F7-B768-4CFD-B1D2-F3A8E2F0D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62700" y="4895850"/>
            <a:ext cx="51911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102B46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02B46"/>
                </a:solidFill>
                <a:latin typeface="Arial"/>
                <a:ea typeface="Arial"/>
                <a:cs typeface="Arial"/>
              </a:rPr>
              <a:t>«Навои Сити»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4CBDF73-982E-4331-8818-851DAD8B0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62700" y="5429250"/>
            <a:ext cx="5191125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1 098 га запланированной застройки</a:t>
            </a:r>
          </a:p>
          <a:p xmlns:a="http://schemas.openxmlformats.org/drawingml/2006/main">
            <a:pPr>
              <a:defRPr sz="1725" b="0">
                <a:solidFill>
                  <a:srgbClr val="546778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546778"/>
                </a:solidFill>
                <a:latin typeface="Arial"/>
                <a:ea typeface="Arial"/>
                <a:cs typeface="Arial"/>
              </a:rPr>
              <a:t>Этапы программы: 2024–2040</a:t>
            </a:r>
          </a:p>
        </p:txBody>
      </p:sp>
    </p:spTree>
    <p:extLst>
      <p:ext uri="{BB962C8B-B14F-4D97-AF65-F5344CB8AC3E}">
        <p14:creationId xmlns:p14="http://schemas.microsoft.com/office/powerpoint/2010/main" val="1184222180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B213D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cd63659badc4c53"/>
          <a:srcRect xmlns:a="http://schemas.openxmlformats.org/drawingml/2006/main" l="0" t="9223" r="0" b="922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238875" y="0"/>
            <a:ext cx="5953125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52EF8A-CE9A-4D5A-88C5-A1C7C8F711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7825" y="0"/>
            <a:ext cx="6734175" cy="6858000"/>
          </a:xfrm>
          <a:prstGeom xmlns:a="http://schemas.openxmlformats.org/drawingml/2006/main" prst="rect">
            <a:avLst/>
          </a:prstGeom>
          <a:gradFill xmlns:a="http://schemas.openxmlformats.org/drawingml/2006/main">
            <a:gsLst>
              <a:gs pos="0">
                <a:srgbClr val="0B213D"/>
              </a:gs>
              <a:gs pos="23000">
                <a:srgbClr val="0B213D">
                  <a:alpha val="78000"/>
                </a:srgbClr>
              </a:gs>
              <a:gs pos="100000">
                <a:srgbClr val="0B213D">
                  <a:alpha val="12000"/>
                </a:srgbClr>
              </a:gs>
            </a:gsLst>
            <a:lin ang="0"/>
          </a:gradFill>
          <a:ln xmlns:a="http://schemas.openxmlformats.org/drawingml/2006/main" w="0">
            <a:noFill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D592DD-57B3-4462-8C98-ED06204B5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942975"/>
            <a:ext cx="9334500" cy="1647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8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8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ДОБРО ПОЖАЛОВАТЬ</a:t>
            </a:r>
          </a:p>
          <a:p xmlns:a="http://schemas.openxmlformats.org/drawingml/2006/main">
            <a:pPr>
              <a:defRPr sz="38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8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В НАВОИ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40F276-5189-4C6A-944D-34FDA54A3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181350"/>
            <a:ext cx="9620250" cy="54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550" b="1">
                <a:solidFill>
                  <a:srgbClr val="C8A964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C8A964"/>
                </a:solidFill>
                <a:latin typeface="Arial"/>
                <a:ea typeface="Arial"/>
                <a:cs typeface="Arial"/>
              </a:rPr>
              <a:t>Обращения по инвестициям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3A537F-3977-4658-838B-EF209DAE6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" y="4057650"/>
            <a:ext cx="8105775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Областное управление инвестиций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130B0B-3E2A-4157-B79E-A07CE1951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" y="4476750"/>
            <a:ext cx="8572500" cy="800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invest.navoi@gmail.com</a:t>
            </a:r>
          </a:p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+998 (79) 229-62-23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5946F4-2DE7-41E2-A4A7-1262FD9E2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5505450"/>
            <a:ext cx="76771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650" b="1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B7C9D8"/>
                </a:solidFill>
                <a:latin typeface="Arial"/>
                <a:ea typeface="Arial"/>
                <a:cs typeface="Arial"/>
              </a:rPr>
              <a:t>СЭЗ «Навои»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8B56B7-7175-4937-8531-748A57D65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5915025"/>
            <a:ext cx="96012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info@feznavoi.uz   /   +998 (79) 220-00-20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492883-67AF-4A61-9573-4F17173E6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362700"/>
            <a:ext cx="10001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975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РЕСПУБЛИКА УЗБЕКИСТАН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B6F9432-57E7-411F-A03B-88E6F789F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362700"/>
            <a:ext cx="476250" cy="257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 b="0">
                <a:solidFill>
                  <a:srgbClr val="B7C9D8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B7C9D8"/>
                </a:solidFill>
                <a:latin typeface="Arial"/>
                <a:ea typeface="Arial"/>
                <a:cs typeface="Arial"/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6066422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2026-09-23T11:42:55.2830000Z</dcterms:created>
  <dcterms:modified xsi:type="dcterms:W3CDTF">2026-09-23T11:42:55.2830000Z</dcterms:modified>
</coreProperties>
</file>